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2" r:id="rId6"/>
    <p:sldId id="263" r:id="rId7"/>
    <p:sldId id="264"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100" d="100"/>
          <a:sy n="100" d="100"/>
        </p:scale>
        <p:origin x="-342"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FA3D33C-83B4-4449-BF58-7569D1FEB96C}" type="datetimeFigureOut">
              <a:rPr lang="en-GB" smtClean="0"/>
              <a:t>20/01/2016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1B7FCE-DA79-4A62-9862-734E68757A57}" type="slidenum">
              <a:rPr lang="en-GB" smtClean="0"/>
              <a:t>‹#›</a:t>
            </a:fld>
            <a:endParaRPr lang="en-GB"/>
          </a:p>
        </p:txBody>
      </p:sp>
    </p:spTree>
    <p:extLst>
      <p:ext uri="{BB962C8B-B14F-4D97-AF65-F5344CB8AC3E}">
        <p14:creationId xmlns:p14="http://schemas.microsoft.com/office/powerpoint/2010/main" val="3788628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3D33C-83B4-4449-BF58-7569D1FEB96C}" type="datetimeFigureOut">
              <a:rPr lang="en-GB" smtClean="0"/>
              <a:t>20/01/2016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1B7FCE-DA79-4A62-9862-734E68757A57}" type="slidenum">
              <a:rPr lang="en-GB" smtClean="0"/>
              <a:t>‹#›</a:t>
            </a:fld>
            <a:endParaRPr lang="en-GB"/>
          </a:p>
        </p:txBody>
      </p:sp>
    </p:spTree>
    <p:extLst>
      <p:ext uri="{BB962C8B-B14F-4D97-AF65-F5344CB8AC3E}">
        <p14:creationId xmlns:p14="http://schemas.microsoft.com/office/powerpoint/2010/main" val="4293377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A3D33C-83B4-4449-BF58-7569D1FEB96C}" type="datetimeFigureOut">
              <a:rPr lang="en-GB" smtClean="0"/>
              <a:t>20/01/2016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1B7FCE-DA79-4A62-9862-734E68757A57}" type="slidenum">
              <a:rPr lang="en-GB" smtClean="0"/>
              <a:t>‹#›</a:t>
            </a:fld>
            <a:endParaRPr lang="en-GB"/>
          </a:p>
        </p:txBody>
      </p:sp>
    </p:spTree>
    <p:extLst>
      <p:ext uri="{BB962C8B-B14F-4D97-AF65-F5344CB8AC3E}">
        <p14:creationId xmlns:p14="http://schemas.microsoft.com/office/powerpoint/2010/main" val="289227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A3D33C-83B4-4449-BF58-7569D1FEB96C}" type="datetimeFigureOut">
              <a:rPr lang="en-GB" smtClean="0"/>
              <a:t>20/01/2016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1B7FCE-DA79-4A62-9862-734E68757A57}"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1845952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A3D33C-83B4-4449-BF58-7569D1FEB96C}" type="datetimeFigureOut">
              <a:rPr lang="en-GB" smtClean="0"/>
              <a:t>20/01/2016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1B7FCE-DA79-4A62-9862-734E68757A57}" type="slidenum">
              <a:rPr lang="en-GB" smtClean="0"/>
              <a:t>‹#›</a:t>
            </a:fld>
            <a:endParaRPr lang="en-GB"/>
          </a:p>
        </p:txBody>
      </p:sp>
    </p:spTree>
    <p:extLst>
      <p:ext uri="{BB962C8B-B14F-4D97-AF65-F5344CB8AC3E}">
        <p14:creationId xmlns:p14="http://schemas.microsoft.com/office/powerpoint/2010/main" val="610697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FA3D33C-83B4-4449-BF58-7569D1FEB96C}" type="datetimeFigureOut">
              <a:rPr lang="en-GB" smtClean="0"/>
              <a:t>20/01/2016</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1B7FCE-DA79-4A62-9862-734E68757A57}" type="slidenum">
              <a:rPr lang="en-GB" smtClean="0"/>
              <a:t>‹#›</a:t>
            </a:fld>
            <a:endParaRPr lang="en-GB"/>
          </a:p>
        </p:txBody>
      </p:sp>
    </p:spTree>
    <p:extLst>
      <p:ext uri="{BB962C8B-B14F-4D97-AF65-F5344CB8AC3E}">
        <p14:creationId xmlns:p14="http://schemas.microsoft.com/office/powerpoint/2010/main" val="8796292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FA3D33C-83B4-4449-BF58-7569D1FEB96C}" type="datetimeFigureOut">
              <a:rPr lang="en-GB" smtClean="0"/>
              <a:t>20/01/2016</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1B7FCE-DA79-4A62-9862-734E68757A57}" type="slidenum">
              <a:rPr lang="en-GB" smtClean="0"/>
              <a:t>‹#›</a:t>
            </a:fld>
            <a:endParaRPr lang="en-GB"/>
          </a:p>
        </p:txBody>
      </p:sp>
    </p:spTree>
    <p:extLst>
      <p:ext uri="{BB962C8B-B14F-4D97-AF65-F5344CB8AC3E}">
        <p14:creationId xmlns:p14="http://schemas.microsoft.com/office/powerpoint/2010/main" val="40968476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A3D33C-83B4-4449-BF58-7569D1FEB96C}" type="datetimeFigureOut">
              <a:rPr lang="en-GB" smtClean="0"/>
              <a:t>20/01/2016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1B7FCE-DA79-4A62-9862-734E68757A57}" type="slidenum">
              <a:rPr lang="en-GB" smtClean="0"/>
              <a:t>‹#›</a:t>
            </a:fld>
            <a:endParaRPr lang="en-GB"/>
          </a:p>
        </p:txBody>
      </p:sp>
    </p:spTree>
    <p:extLst>
      <p:ext uri="{BB962C8B-B14F-4D97-AF65-F5344CB8AC3E}">
        <p14:creationId xmlns:p14="http://schemas.microsoft.com/office/powerpoint/2010/main" val="16467882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A3D33C-83B4-4449-BF58-7569D1FEB96C}" type="datetimeFigureOut">
              <a:rPr lang="en-GB" smtClean="0"/>
              <a:t>20/01/2016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1B7FCE-DA79-4A62-9862-734E68757A57}" type="slidenum">
              <a:rPr lang="en-GB" smtClean="0"/>
              <a:t>‹#›</a:t>
            </a:fld>
            <a:endParaRPr lang="en-GB"/>
          </a:p>
        </p:txBody>
      </p:sp>
    </p:spTree>
    <p:extLst>
      <p:ext uri="{BB962C8B-B14F-4D97-AF65-F5344CB8AC3E}">
        <p14:creationId xmlns:p14="http://schemas.microsoft.com/office/powerpoint/2010/main" val="3339659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CFA3D33C-83B4-4449-BF58-7569D1FEB96C}" type="datetimeFigureOut">
              <a:rPr lang="en-GB" smtClean="0"/>
              <a:t>20/01/2016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1B7FCE-DA79-4A62-9862-734E68757A57}" type="slidenum">
              <a:rPr lang="en-GB" smtClean="0"/>
              <a:t>‹#›</a:t>
            </a:fld>
            <a:endParaRPr lang="en-GB"/>
          </a:p>
        </p:txBody>
      </p:sp>
    </p:spTree>
    <p:extLst>
      <p:ext uri="{BB962C8B-B14F-4D97-AF65-F5344CB8AC3E}">
        <p14:creationId xmlns:p14="http://schemas.microsoft.com/office/powerpoint/2010/main" val="3359997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A3D33C-83B4-4449-BF58-7569D1FEB96C}" type="datetimeFigureOut">
              <a:rPr lang="en-GB" smtClean="0"/>
              <a:t>20/01/2016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1B7FCE-DA79-4A62-9862-734E68757A57}" type="slidenum">
              <a:rPr lang="en-GB" smtClean="0"/>
              <a:t>‹#›</a:t>
            </a:fld>
            <a:endParaRPr lang="en-GB"/>
          </a:p>
        </p:txBody>
      </p:sp>
    </p:spTree>
    <p:extLst>
      <p:ext uri="{BB962C8B-B14F-4D97-AF65-F5344CB8AC3E}">
        <p14:creationId xmlns:p14="http://schemas.microsoft.com/office/powerpoint/2010/main" val="4068948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A3D33C-83B4-4449-BF58-7569D1FEB96C}" type="datetimeFigureOut">
              <a:rPr lang="en-GB" smtClean="0"/>
              <a:t>20/01/2016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1B7FCE-DA79-4A62-9862-734E68757A57}" type="slidenum">
              <a:rPr lang="en-GB" smtClean="0"/>
              <a:t>‹#›</a:t>
            </a:fld>
            <a:endParaRPr lang="en-GB"/>
          </a:p>
        </p:txBody>
      </p:sp>
    </p:spTree>
    <p:extLst>
      <p:ext uri="{BB962C8B-B14F-4D97-AF65-F5344CB8AC3E}">
        <p14:creationId xmlns:p14="http://schemas.microsoft.com/office/powerpoint/2010/main" val="4204344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A3D33C-83B4-4449-BF58-7569D1FEB96C}" type="datetimeFigureOut">
              <a:rPr lang="en-GB" smtClean="0"/>
              <a:t>20/01/2016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1B7FCE-DA79-4A62-9862-734E68757A57}" type="slidenum">
              <a:rPr lang="en-GB" smtClean="0"/>
              <a:t>‹#›</a:t>
            </a:fld>
            <a:endParaRPr lang="en-GB"/>
          </a:p>
        </p:txBody>
      </p:sp>
    </p:spTree>
    <p:extLst>
      <p:ext uri="{BB962C8B-B14F-4D97-AF65-F5344CB8AC3E}">
        <p14:creationId xmlns:p14="http://schemas.microsoft.com/office/powerpoint/2010/main" val="4095750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CFA3D33C-83B4-4449-BF58-7569D1FEB96C}" type="datetimeFigureOut">
              <a:rPr lang="en-GB" smtClean="0"/>
              <a:t>20/01/2016</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FC1B7FCE-DA79-4A62-9862-734E68757A57}" type="slidenum">
              <a:rPr lang="en-GB" smtClean="0"/>
              <a:t>‹#›</a:t>
            </a:fld>
            <a:endParaRPr lang="en-GB"/>
          </a:p>
        </p:txBody>
      </p:sp>
    </p:spTree>
    <p:extLst>
      <p:ext uri="{BB962C8B-B14F-4D97-AF65-F5344CB8AC3E}">
        <p14:creationId xmlns:p14="http://schemas.microsoft.com/office/powerpoint/2010/main" val="1742782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FA3D33C-83B4-4449-BF58-7569D1FEB96C}" type="datetimeFigureOut">
              <a:rPr lang="en-GB" smtClean="0"/>
              <a:t>20/01/2016</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FC1B7FCE-DA79-4A62-9862-734E68757A57}" type="slidenum">
              <a:rPr lang="en-GB" smtClean="0"/>
              <a:t>‹#›</a:t>
            </a:fld>
            <a:endParaRPr lang="en-GB"/>
          </a:p>
        </p:txBody>
      </p:sp>
    </p:spTree>
    <p:extLst>
      <p:ext uri="{BB962C8B-B14F-4D97-AF65-F5344CB8AC3E}">
        <p14:creationId xmlns:p14="http://schemas.microsoft.com/office/powerpoint/2010/main" val="3003313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CFA3D33C-83B4-4449-BF58-7569D1FEB96C}" type="datetimeFigureOut">
              <a:rPr lang="en-GB" smtClean="0"/>
              <a:t>20/01/2016</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FC1B7FCE-DA79-4A62-9862-734E68757A57}" type="slidenum">
              <a:rPr lang="en-GB" smtClean="0"/>
              <a:t>‹#›</a:t>
            </a:fld>
            <a:endParaRPr lang="en-GB"/>
          </a:p>
        </p:txBody>
      </p:sp>
    </p:spTree>
    <p:extLst>
      <p:ext uri="{BB962C8B-B14F-4D97-AF65-F5344CB8AC3E}">
        <p14:creationId xmlns:p14="http://schemas.microsoft.com/office/powerpoint/2010/main" val="1206811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3D33C-83B4-4449-BF58-7569D1FEB96C}" type="datetimeFigureOut">
              <a:rPr lang="en-GB" smtClean="0"/>
              <a:t>20/01/2016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1B7FCE-DA79-4A62-9862-734E68757A57}" type="slidenum">
              <a:rPr lang="en-GB" smtClean="0"/>
              <a:t>‹#›</a:t>
            </a:fld>
            <a:endParaRPr lang="en-GB"/>
          </a:p>
        </p:txBody>
      </p:sp>
    </p:spTree>
    <p:extLst>
      <p:ext uri="{BB962C8B-B14F-4D97-AF65-F5344CB8AC3E}">
        <p14:creationId xmlns:p14="http://schemas.microsoft.com/office/powerpoint/2010/main" val="3198698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FA3D33C-83B4-4449-BF58-7569D1FEB96C}" type="datetimeFigureOut">
              <a:rPr lang="en-GB" smtClean="0"/>
              <a:t>20/01/2016</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C1B7FCE-DA79-4A62-9862-734E68757A57}" type="slidenum">
              <a:rPr lang="en-GB" smtClean="0"/>
              <a:t>‹#›</a:t>
            </a:fld>
            <a:endParaRPr lang="en-GB"/>
          </a:p>
        </p:txBody>
      </p:sp>
    </p:spTree>
    <p:extLst>
      <p:ext uri="{BB962C8B-B14F-4D97-AF65-F5344CB8AC3E}">
        <p14:creationId xmlns:p14="http://schemas.microsoft.com/office/powerpoint/2010/main" val="22947337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content.iriss.org.uk/leap/flash/object.html" TargetMode="External"/><Relationship Id="rId2" Type="http://schemas.openxmlformats.org/officeDocument/2006/relationships/hyperlink" Target="http://www.scie.org.uk/publications/researchmindedness/researchsocialworksocialcare/index.asp" TargetMode="External"/><Relationship Id="rId1" Type="http://schemas.openxmlformats.org/officeDocument/2006/relationships/slideLayout" Target="../slideLayouts/slideLayout2.xml"/><Relationship Id="rId4" Type="http://schemas.openxmlformats.org/officeDocument/2006/relationships/hyperlink" Target="http://vimeo.com/channels/356123/4155316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The use of ICT and Blended Learning for Accessing Research by Social Care Practitioners: The Evidence</a:t>
            </a:r>
            <a:endParaRPr lang="en-GB" dirty="0"/>
          </a:p>
        </p:txBody>
      </p:sp>
      <p:sp>
        <p:nvSpPr>
          <p:cNvPr id="3" name="Subtitle 2"/>
          <p:cNvSpPr>
            <a:spLocks noGrp="1"/>
          </p:cNvSpPr>
          <p:nvPr>
            <p:ph type="subTitle" idx="1"/>
          </p:nvPr>
        </p:nvSpPr>
        <p:spPr/>
        <p:txBody>
          <a:bodyPr/>
          <a:lstStyle/>
          <a:p>
            <a:r>
              <a:rPr lang="en-GB" dirty="0" smtClean="0"/>
              <a:t>Dr </a:t>
            </a:r>
            <a:r>
              <a:rPr lang="en-GB" dirty="0"/>
              <a:t>M</a:t>
            </a:r>
            <a:r>
              <a:rPr lang="en-GB" dirty="0" smtClean="0"/>
              <a:t>artin O’Neill</a:t>
            </a:r>
            <a:endParaRPr lang="en-GB" dirty="0"/>
          </a:p>
          <a:p>
            <a:r>
              <a:rPr lang="en-GB" dirty="0" smtClean="0"/>
              <a:t>Cardiff University</a:t>
            </a:r>
            <a:endParaRPr lang="en-GB" dirty="0"/>
          </a:p>
        </p:txBody>
      </p:sp>
    </p:spTree>
    <p:extLst>
      <p:ext uri="{BB962C8B-B14F-4D97-AF65-F5344CB8AC3E}">
        <p14:creationId xmlns:p14="http://schemas.microsoft.com/office/powerpoint/2010/main" val="2322838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Areas to be explored</a:t>
            </a:r>
            <a:endParaRPr lang="en-GB" dirty="0"/>
          </a:p>
        </p:txBody>
      </p:sp>
      <p:sp>
        <p:nvSpPr>
          <p:cNvPr id="3" name="Content Placeholder 2"/>
          <p:cNvSpPr>
            <a:spLocks noGrp="1"/>
          </p:cNvSpPr>
          <p:nvPr>
            <p:ph idx="1"/>
          </p:nvPr>
        </p:nvSpPr>
        <p:spPr/>
        <p:txBody>
          <a:bodyPr>
            <a:normAutofit lnSpcReduction="10000"/>
          </a:bodyPr>
          <a:lstStyle/>
          <a:p>
            <a:pPr lvl="0"/>
            <a:r>
              <a:rPr lang="en-GB" b="1" dirty="0"/>
              <a:t>Choices:</a:t>
            </a:r>
            <a:r>
              <a:rPr lang="en-GB" dirty="0"/>
              <a:t> How are choices constrained or enabled by work practices and work roles? How do practitioners use technology to fit learning into work and study time? </a:t>
            </a:r>
          </a:p>
          <a:p>
            <a:pPr lvl="0"/>
            <a:r>
              <a:rPr lang="en-GB" b="1" dirty="0" err="1"/>
              <a:t>Organisatioal</a:t>
            </a:r>
            <a:r>
              <a:rPr lang="en-GB" b="1" dirty="0"/>
              <a:t> Relationships:</a:t>
            </a:r>
            <a:r>
              <a:rPr lang="en-GB" dirty="0"/>
              <a:t> How do relationships with managers, colleagues, service users, etc.  impact on technology usage? </a:t>
            </a:r>
          </a:p>
          <a:p>
            <a:pPr lvl="0"/>
            <a:r>
              <a:rPr lang="en-GB" b="1" dirty="0"/>
              <a:t>Institutional context :</a:t>
            </a:r>
            <a:r>
              <a:rPr lang="en-GB" dirty="0"/>
              <a:t> Do institutional practices undercut or support technology use for practice-based learning? Are there ways in which positive workplace practices could be recognised and highlighted with the aim of supporting and encouraging  blended e learning.</a:t>
            </a:r>
          </a:p>
          <a:p>
            <a:pPr lvl="0"/>
            <a:r>
              <a:rPr lang="en-GB" b="1" dirty="0"/>
              <a:t>Impact on practice:</a:t>
            </a:r>
            <a:r>
              <a:rPr lang="en-GB" dirty="0"/>
              <a:t> In what ways and to what extent  does engagement with blended e learning and research impact on social care practice?</a:t>
            </a:r>
          </a:p>
          <a:p>
            <a:endParaRPr lang="en-GB" dirty="0"/>
          </a:p>
        </p:txBody>
      </p:sp>
    </p:spTree>
    <p:extLst>
      <p:ext uri="{BB962C8B-B14F-4D97-AF65-F5344CB8AC3E}">
        <p14:creationId xmlns:p14="http://schemas.microsoft.com/office/powerpoint/2010/main" val="3467232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Resources used</a:t>
            </a:r>
            <a:endParaRPr lang="en-GB" dirty="0"/>
          </a:p>
        </p:txBody>
      </p:sp>
      <p:sp>
        <p:nvSpPr>
          <p:cNvPr id="3" name="Content Placeholder 2"/>
          <p:cNvSpPr>
            <a:spLocks noGrp="1"/>
          </p:cNvSpPr>
          <p:nvPr>
            <p:ph idx="1"/>
          </p:nvPr>
        </p:nvSpPr>
        <p:spPr/>
        <p:txBody>
          <a:bodyPr>
            <a:normAutofit fontScale="92500" lnSpcReduction="10000"/>
          </a:bodyPr>
          <a:lstStyle/>
          <a:p>
            <a:pPr lvl="0"/>
            <a:r>
              <a:rPr lang="en-GB" dirty="0"/>
              <a:t>Package A represented a </a:t>
            </a:r>
            <a:r>
              <a:rPr lang="en-GB" dirty="0" err="1"/>
              <a:t>traditiona</a:t>
            </a:r>
            <a:r>
              <a:rPr lang="en-GB" dirty="0"/>
              <a:t> text base approach where the only difference from a traditional approach was that it was web based rather than paper based: </a:t>
            </a:r>
            <a:r>
              <a:rPr lang="en-GB" u="sng" dirty="0">
                <a:hlinkClick r:id="rId2"/>
              </a:rPr>
              <a:t>http://www.scie.org.uk/publications/researchmindedness/researchsocialworksocialcare/index.asp</a:t>
            </a:r>
            <a:r>
              <a:rPr lang="en-GB" dirty="0"/>
              <a:t> </a:t>
            </a:r>
          </a:p>
          <a:p>
            <a:pPr lvl="0"/>
            <a:r>
              <a:rPr lang="en-GB" dirty="0"/>
              <a:t>Package B.  Provided a more interactive multi media based approach that sought to involve the practitioner in an interaction with the package and also provided a interactive framework for conducting their own research.  </a:t>
            </a:r>
            <a:r>
              <a:rPr lang="en-GB" u="sng" dirty="0">
                <a:hlinkClick r:id="rId3"/>
              </a:rPr>
              <a:t>http://content.iriss.org.uk/leap/flash/object.html</a:t>
            </a:r>
            <a:r>
              <a:rPr lang="en-GB" dirty="0"/>
              <a:t> </a:t>
            </a:r>
          </a:p>
          <a:p>
            <a:pPr lvl="0"/>
            <a:r>
              <a:rPr lang="en-GB" dirty="0"/>
              <a:t>Package C: Provided an online scenario web based approach that was delivered by a dramatic film  that explored a number of considerations in relation to social care based on academic research. </a:t>
            </a:r>
            <a:r>
              <a:rPr lang="en-GB" u="sng" dirty="0">
                <a:hlinkClick r:id="rId4"/>
              </a:rPr>
              <a:t>http://vimeo.com/channels/356123/41553160</a:t>
            </a:r>
            <a:r>
              <a:rPr lang="en-GB" dirty="0"/>
              <a:t> </a:t>
            </a:r>
          </a:p>
          <a:p>
            <a:r>
              <a:rPr lang="en-GB" dirty="0"/>
              <a:t> </a:t>
            </a:r>
          </a:p>
          <a:p>
            <a:endParaRPr lang="en-GB" dirty="0"/>
          </a:p>
        </p:txBody>
      </p:sp>
    </p:spTree>
    <p:extLst>
      <p:ext uri="{BB962C8B-B14F-4D97-AF65-F5344CB8AC3E}">
        <p14:creationId xmlns:p14="http://schemas.microsoft.com/office/powerpoint/2010/main" val="879235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Issues addressed</a:t>
            </a:r>
            <a:endParaRPr lang="en-GB" dirty="0"/>
          </a:p>
        </p:txBody>
      </p:sp>
      <p:sp>
        <p:nvSpPr>
          <p:cNvPr id="3" name="Content Placeholder 2"/>
          <p:cNvSpPr>
            <a:spLocks noGrp="1"/>
          </p:cNvSpPr>
          <p:nvPr>
            <p:ph idx="1"/>
          </p:nvPr>
        </p:nvSpPr>
        <p:spPr/>
        <p:txBody>
          <a:bodyPr/>
          <a:lstStyle/>
          <a:p>
            <a:pPr marL="0" indent="0">
              <a:buNone/>
            </a:pPr>
            <a:r>
              <a:rPr lang="en-GB" dirty="0"/>
              <a:t>These </a:t>
            </a:r>
            <a:r>
              <a:rPr lang="en-GB" dirty="0" smtClean="0"/>
              <a:t>sessions </a:t>
            </a:r>
            <a:r>
              <a:rPr lang="en-GB" dirty="0"/>
              <a:t>were aimed at providing practitioners with an understanding of:</a:t>
            </a:r>
          </a:p>
          <a:p>
            <a:pPr lvl="0"/>
            <a:r>
              <a:rPr lang="en-GB" dirty="0"/>
              <a:t>What constitutes research?</a:t>
            </a:r>
          </a:p>
          <a:p>
            <a:pPr lvl="0"/>
            <a:r>
              <a:rPr lang="en-GB" dirty="0"/>
              <a:t>How research can contribute for evidence to practice.</a:t>
            </a:r>
          </a:p>
          <a:p>
            <a:pPr lvl="0"/>
            <a:r>
              <a:rPr lang="en-GB" dirty="0"/>
              <a:t>The position of service users in relation to the production of research and evidence</a:t>
            </a:r>
          </a:p>
          <a:p>
            <a:pPr lvl="0"/>
            <a:r>
              <a:rPr lang="en-GB" dirty="0"/>
              <a:t>The role of the practitioner in research.</a:t>
            </a:r>
          </a:p>
          <a:p>
            <a:pPr lvl="0"/>
            <a:r>
              <a:rPr lang="en-GB" dirty="0"/>
              <a:t>The basic principles of research ethics and values</a:t>
            </a:r>
          </a:p>
          <a:p>
            <a:endParaRPr lang="en-GB" dirty="0"/>
          </a:p>
        </p:txBody>
      </p:sp>
    </p:spTree>
    <p:extLst>
      <p:ext uri="{BB962C8B-B14F-4D97-AF65-F5344CB8AC3E}">
        <p14:creationId xmlns:p14="http://schemas.microsoft.com/office/powerpoint/2010/main" val="3820762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Findings from research</a:t>
            </a:r>
            <a:endParaRPr lang="en-GB" dirty="0"/>
          </a:p>
        </p:txBody>
      </p:sp>
      <p:sp>
        <p:nvSpPr>
          <p:cNvPr id="3" name="Content Placeholder 2"/>
          <p:cNvSpPr>
            <a:spLocks noGrp="1"/>
          </p:cNvSpPr>
          <p:nvPr>
            <p:ph idx="1"/>
          </p:nvPr>
        </p:nvSpPr>
        <p:spPr/>
        <p:txBody>
          <a:bodyPr/>
          <a:lstStyle/>
          <a:p>
            <a:r>
              <a:rPr lang="en-GB" dirty="0" smtClean="0"/>
              <a:t>In general participants did not have a positive perception of blended or </a:t>
            </a:r>
            <a:r>
              <a:rPr lang="en-GB" dirty="0" err="1" smtClean="0"/>
              <a:t>elearning</a:t>
            </a:r>
            <a:r>
              <a:rPr lang="en-GB" dirty="0" smtClean="0"/>
              <a:t> approaches as they were perceived at too individualistic and people preferred a group learning approach.</a:t>
            </a:r>
          </a:p>
          <a:p>
            <a:pPr marL="0" indent="0">
              <a:buNone/>
            </a:pPr>
            <a:endParaRPr lang="en-GB" dirty="0" smtClean="0"/>
          </a:p>
          <a:p>
            <a:r>
              <a:rPr lang="en-GB" dirty="0"/>
              <a:t> </a:t>
            </a:r>
            <a:r>
              <a:rPr lang="en-GB" i="1" dirty="0"/>
              <a:t>“ I don’t know if it is just me but I fancy that you get through a lot more thinking talking together rather than just writing it down.”</a:t>
            </a:r>
            <a:r>
              <a:rPr lang="en-GB" dirty="0"/>
              <a:t> (Focus group participant)</a:t>
            </a:r>
          </a:p>
          <a:p>
            <a:endParaRPr lang="en-GB" dirty="0"/>
          </a:p>
        </p:txBody>
      </p:sp>
    </p:spTree>
    <p:extLst>
      <p:ext uri="{BB962C8B-B14F-4D97-AF65-F5344CB8AC3E}">
        <p14:creationId xmlns:p14="http://schemas.microsoft.com/office/powerpoint/2010/main" val="4111027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practitioners found useful and what they didn’t</a:t>
            </a:r>
            <a:endParaRPr lang="en-GB" dirty="0"/>
          </a:p>
        </p:txBody>
      </p:sp>
      <p:sp>
        <p:nvSpPr>
          <p:cNvPr id="3" name="Content Placeholder 2"/>
          <p:cNvSpPr>
            <a:spLocks noGrp="1"/>
          </p:cNvSpPr>
          <p:nvPr>
            <p:ph idx="1"/>
          </p:nvPr>
        </p:nvSpPr>
        <p:spPr/>
        <p:txBody>
          <a:bodyPr>
            <a:normAutofit/>
          </a:bodyPr>
          <a:lstStyle/>
          <a:p>
            <a:r>
              <a:rPr lang="en-GB" dirty="0" smtClean="0"/>
              <a:t>Practitioners particularly found approaches that the could directly relate to practice such as case studies, vignettes and group discussion work around these.</a:t>
            </a:r>
            <a:r>
              <a:rPr lang="en-GB" dirty="0"/>
              <a:t> </a:t>
            </a:r>
          </a:p>
          <a:p>
            <a:r>
              <a:rPr lang="en-GB" i="1" dirty="0"/>
              <a:t> “This came alive because of the user stories, the narrative” </a:t>
            </a:r>
            <a:endParaRPr lang="en-GB" dirty="0"/>
          </a:p>
          <a:p>
            <a:pPr marL="0" indent="0">
              <a:buNone/>
            </a:pPr>
            <a:endParaRPr lang="en-GB" dirty="0" smtClean="0"/>
          </a:p>
          <a:p>
            <a:r>
              <a:rPr lang="en-GB" dirty="0" smtClean="0"/>
              <a:t>Resources that were categorised as “too wordy” were identified as the least useful as they were too time consuming, abstract and “academic”</a:t>
            </a:r>
          </a:p>
          <a:p>
            <a:r>
              <a:rPr lang="en-GB" i="1" dirty="0"/>
              <a:t>“My anxieties are around confidence with research and the jargon and all </a:t>
            </a:r>
            <a:r>
              <a:rPr lang="en-GB" i="1" dirty="0" smtClean="0"/>
              <a:t>that….  </a:t>
            </a:r>
            <a:r>
              <a:rPr lang="en-GB" i="1" dirty="0"/>
              <a:t>Some pieces of research you don’t even understand the title”</a:t>
            </a:r>
            <a:endParaRPr lang="en-GB" dirty="0"/>
          </a:p>
          <a:p>
            <a:endParaRPr lang="en-GB" dirty="0"/>
          </a:p>
        </p:txBody>
      </p:sp>
    </p:spTree>
    <p:extLst>
      <p:ext uri="{BB962C8B-B14F-4D97-AF65-F5344CB8AC3E}">
        <p14:creationId xmlns:p14="http://schemas.microsoft.com/office/powerpoint/2010/main" val="308251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Organisational Factors</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endParaRPr lang="en-GB" dirty="0"/>
          </a:p>
          <a:p>
            <a:r>
              <a:rPr lang="en-GB" dirty="0"/>
              <a:t>This theme of the organisational </a:t>
            </a:r>
            <a:r>
              <a:rPr lang="en-GB" dirty="0" smtClean="0"/>
              <a:t>barriers </a:t>
            </a:r>
            <a:r>
              <a:rPr lang="en-GB" dirty="0"/>
              <a:t>was illustrated by one participant who recounted that in an attempt to relate his academic work to organisational practice had conducted research in the field of organisational change but when he had presented his work to managers it had been discounted as “academic” and not related to practice. </a:t>
            </a:r>
            <a:endParaRPr lang="en-GB" dirty="0" smtClean="0"/>
          </a:p>
          <a:p>
            <a:r>
              <a:rPr lang="en-GB" dirty="0" smtClean="0"/>
              <a:t>Participants </a:t>
            </a:r>
            <a:r>
              <a:rPr lang="en-GB" dirty="0"/>
              <a:t>questioned if under the current organisational set up  there was a real desire for practitioners or service users to have an input to changing and shaping services or more there was an organisational desire to preserve the status quo of current practice so before practitioners can engage in meaningful research t challenge current practice there are more fundamental and systemic issues that need to be addressed as one practitioner recounted </a:t>
            </a:r>
          </a:p>
          <a:p>
            <a:r>
              <a:rPr lang="en-GB" i="1" dirty="0" smtClean="0"/>
              <a:t>“</a:t>
            </a:r>
            <a:r>
              <a:rPr lang="en-GB" i="1" dirty="0"/>
              <a:t>practice and research have become divorced and culture is our biggest challenge.” </a:t>
            </a:r>
            <a:endParaRPr lang="en-GB" dirty="0"/>
          </a:p>
        </p:txBody>
      </p:sp>
    </p:spTree>
    <p:extLst>
      <p:ext uri="{BB962C8B-B14F-4D97-AF65-F5344CB8AC3E}">
        <p14:creationId xmlns:p14="http://schemas.microsoft.com/office/powerpoint/2010/main" val="258214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 </a:t>
            </a:r>
            <a:endParaRPr lang="en-GB" dirty="0"/>
          </a:p>
        </p:txBody>
      </p:sp>
      <p:sp>
        <p:nvSpPr>
          <p:cNvPr id="3" name="Content Placeholder 2"/>
          <p:cNvSpPr>
            <a:spLocks noGrp="1"/>
          </p:cNvSpPr>
          <p:nvPr>
            <p:ph idx="1"/>
          </p:nvPr>
        </p:nvSpPr>
        <p:spPr/>
        <p:txBody>
          <a:bodyPr/>
          <a:lstStyle/>
          <a:p>
            <a:r>
              <a:rPr lang="en-GB" dirty="0" smtClean="0"/>
              <a:t>It would appear from the findings of these interviews </a:t>
            </a:r>
            <a:r>
              <a:rPr lang="en-GB" dirty="0"/>
              <a:t>that any initiative aimed at increasing research capacity  throughout the social care sector will need to engage </a:t>
            </a:r>
            <a:r>
              <a:rPr lang="en-GB" dirty="0" smtClean="0"/>
              <a:t>with </a:t>
            </a:r>
            <a:r>
              <a:rPr lang="en-GB" dirty="0"/>
              <a:t>wider resource and organisational issues and simply increasing practitioners </a:t>
            </a:r>
            <a:r>
              <a:rPr lang="en-GB" dirty="0" smtClean="0"/>
              <a:t>access via the use of approaches such as ICT and blended learning </a:t>
            </a:r>
            <a:r>
              <a:rPr lang="en-GB" dirty="0"/>
              <a:t>to or familiarity with research is unlikely to have a marked  impact on increasing research capacity.</a:t>
            </a:r>
          </a:p>
          <a:p>
            <a:endParaRPr lang="en-GB" dirty="0"/>
          </a:p>
        </p:txBody>
      </p:sp>
    </p:spTree>
    <p:extLst>
      <p:ext uri="{BB962C8B-B14F-4D97-AF65-F5344CB8AC3E}">
        <p14:creationId xmlns:p14="http://schemas.microsoft.com/office/powerpoint/2010/main" val="20128015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242</TotalTime>
  <Words>612</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vt:lpstr>
      <vt:lpstr>The use of ICT and Blended Learning for Accessing Research by Social Care Practitioners: The Evidence</vt:lpstr>
      <vt:lpstr>Areas to be explored</vt:lpstr>
      <vt:lpstr>Resources used</vt:lpstr>
      <vt:lpstr>Issues addressed</vt:lpstr>
      <vt:lpstr>Findings from research</vt:lpstr>
      <vt:lpstr>What practitioners found useful and what they didn’t</vt:lpstr>
      <vt:lpstr>Organisational Factors</vt:lpstr>
      <vt:lpstr>Conclusion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use of ICT and Blended Learning for Accessing Research by Social Care Practitioners: The Evidence</dc:title>
  <dc:creator>CISHE-W</dc:creator>
  <cp:lastModifiedBy>CISHE-W</cp:lastModifiedBy>
  <cp:revision>7</cp:revision>
  <dcterms:created xsi:type="dcterms:W3CDTF">2016-01-20T21:05:41Z</dcterms:created>
  <dcterms:modified xsi:type="dcterms:W3CDTF">2016-01-21T01:07:56Z</dcterms:modified>
</cp:coreProperties>
</file>